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79DD8-C0E9-D189-9799-9411A3BF69CE}" v="192" dt="2024-11-25T14:59:54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igenc.ru/c/lazer-430c3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bigenc.ru/c/dannye-83e10d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s://bigenc.ru/c/nositel-dannykh-fda57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genc.ru/c/tsifrovoe-izobrazhenie-1cd806" TargetMode="External"/><Relationship Id="rId11" Type="http://schemas.openxmlformats.org/officeDocument/2006/relationships/hyperlink" Target="https://bigenc.ru/c/tsifrovaia-pechat-66fb0b" TargetMode="External"/><Relationship Id="rId5" Type="http://schemas.openxmlformats.org/officeDocument/2006/relationships/hyperlink" Target="https://bigenc.ru/c/komp-iuter-2f2d51" TargetMode="External"/><Relationship Id="rId10" Type="http://schemas.openxmlformats.org/officeDocument/2006/relationships/hyperlink" Target="https://bigenc.ru/c/toner-11b50b" TargetMode="External"/><Relationship Id="rId4" Type="http://schemas.openxmlformats.org/officeDocument/2006/relationships/hyperlink" Target="https://bigenc.ru/c/vneshnie-ustroistva-evm-949b7a" TargetMode="External"/><Relationship Id="rId9" Type="http://schemas.openxmlformats.org/officeDocument/2006/relationships/hyperlink" Target="https://bigenc.ru/c/chernila-f17c7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Тема: Принтеры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ACDDB-EE2A-2CB2-DC5B-84B3FA10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400" kern="1200" dirty="0" err="1">
                <a:latin typeface="+mj-lt"/>
                <a:ea typeface="+mj-ea"/>
                <a:cs typeface="+mj-cs"/>
              </a:rPr>
              <a:t>Принтер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состоит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из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 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следующих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ключевых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компонентов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400" b="1" err="1"/>
              <a:t>Входной</a:t>
            </a:r>
            <a:r>
              <a:rPr lang="en-US" sz="1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b="1" kern="1200" err="1">
                <a:latin typeface="+mj-lt"/>
                <a:ea typeface="+mj-ea"/>
                <a:cs typeface="+mj-cs"/>
              </a:rPr>
              <a:t>лоток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(</a:t>
            </a:r>
            <a:r>
              <a:rPr lang="en-US" sz="1400" kern="1200" err="1">
                <a:latin typeface="+mj-lt"/>
                <a:ea typeface="+mj-ea"/>
                <a:cs typeface="+mj-cs"/>
              </a:rPr>
              <a:t>устройство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err="1">
                <a:latin typeface="+mj-lt"/>
                <a:ea typeface="+mj-ea"/>
                <a:cs typeface="+mj-cs"/>
              </a:rPr>
              <a:t>подачи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) – </a:t>
            </a:r>
            <a:r>
              <a:rPr lang="en-US" sz="1400" kern="1200" err="1">
                <a:latin typeface="+mj-lt"/>
                <a:ea typeface="+mj-ea"/>
                <a:cs typeface="+mj-cs"/>
              </a:rPr>
              <a:t>место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, </a:t>
            </a:r>
            <a:r>
              <a:rPr lang="en-US" sz="1400" kern="1200" err="1">
                <a:latin typeface="+mj-lt"/>
                <a:ea typeface="+mj-ea"/>
                <a:cs typeface="+mj-cs"/>
              </a:rPr>
              <a:t>куда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err="1">
                <a:latin typeface="+mj-lt"/>
                <a:ea typeface="+mj-ea"/>
                <a:cs typeface="+mj-cs"/>
              </a:rPr>
              <a:t>загружаются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err="1">
                <a:latin typeface="+mj-lt"/>
                <a:ea typeface="+mj-ea"/>
                <a:cs typeface="+mj-cs"/>
              </a:rPr>
              <a:t>материалы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err="1">
                <a:latin typeface="+mj-lt"/>
                <a:ea typeface="+mj-ea"/>
                <a:cs typeface="+mj-cs"/>
              </a:rPr>
              <a:t>для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 </a:t>
            </a:r>
            <a:r>
              <a:rPr lang="en-US" sz="1400" kern="1200" err="1">
                <a:latin typeface="+mj-lt"/>
                <a:ea typeface="+mj-ea"/>
                <a:cs typeface="+mj-cs"/>
              </a:rPr>
              <a:t>печати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;</a:t>
            </a:r>
            <a:endParaRPr lang="en-US" sz="1400" kern="1200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kern="1200" dirty="0" err="1">
                <a:latin typeface="+mj-lt"/>
                <a:ea typeface="+mj-ea"/>
                <a:cs typeface="+mj-cs"/>
              </a:rPr>
              <a:t>бумагопроводящий</a:t>
            </a:r>
            <a:r>
              <a:rPr lang="en-US" sz="1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b="1" kern="1200" dirty="0" err="1">
                <a:latin typeface="+mj-lt"/>
                <a:ea typeface="+mj-ea"/>
                <a:cs typeface="+mj-cs"/>
              </a:rPr>
              <a:t>тракт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 –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совокупность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роликов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и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направляющих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,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которые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транспортируют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печатный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носитель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через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принтер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;</a:t>
            </a:r>
            <a:endParaRPr lang="en-US" sz="1400" kern="1200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kern="1200" dirty="0" err="1">
                <a:latin typeface="+mj-lt"/>
                <a:ea typeface="+mj-ea"/>
                <a:cs typeface="+mj-cs"/>
              </a:rPr>
              <a:t>механизм</a:t>
            </a:r>
            <a:r>
              <a:rPr lang="en-US" sz="1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b="1" kern="1200" dirty="0" err="1">
                <a:latin typeface="+mj-lt"/>
                <a:ea typeface="+mj-ea"/>
                <a:cs typeface="+mj-cs"/>
              </a:rPr>
              <a:t>печати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 –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основной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компонент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,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отвечающий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за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 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создание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печатной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продукции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,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включающий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печатающую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головку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(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для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струйных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принтеров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), </a:t>
            </a:r>
            <a:r>
              <a:rPr lang="en-US" sz="1400" kern="1200" dirty="0"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лазерный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 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узел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(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для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лазерных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принтеров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)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или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механизм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печатающей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головки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(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для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матричных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принтеров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);</a:t>
            </a:r>
            <a:endParaRPr lang="en-US" sz="1400" kern="1200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kern="1200" dirty="0" err="1">
                <a:latin typeface="+mj-lt"/>
                <a:ea typeface="+mj-ea"/>
                <a:cs typeface="+mj-cs"/>
              </a:rPr>
              <a:t>выходной</a:t>
            </a:r>
            <a:r>
              <a:rPr lang="en-US" sz="1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b="1" kern="1200" dirty="0" err="1">
                <a:latin typeface="+mj-lt"/>
                <a:ea typeface="+mj-ea"/>
                <a:cs typeface="+mj-cs"/>
              </a:rPr>
              <a:t>лоток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 –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место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,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куда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отпечатанные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страницы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доставляются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и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собираются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после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их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 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печати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;</a:t>
            </a:r>
            <a:endParaRPr lang="en-US" sz="1400" kern="1200" dirty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kern="1200" dirty="0" err="1">
                <a:latin typeface="+mj-lt"/>
                <a:ea typeface="+mj-ea"/>
                <a:cs typeface="+mj-cs"/>
              </a:rPr>
              <a:t>панель</a:t>
            </a:r>
            <a:r>
              <a:rPr lang="en-US" sz="1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b="1" kern="1200" dirty="0" err="1">
                <a:latin typeface="+mj-lt"/>
                <a:ea typeface="+mj-ea"/>
                <a:cs typeface="+mj-cs"/>
              </a:rPr>
              <a:t>управления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,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позволяющая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выбирать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параметры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печати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,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проверять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уровень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чернил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или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тонера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, а 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также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выполнять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задачи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по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1400" kern="1200" dirty="0" err="1">
                <a:latin typeface="+mj-lt"/>
                <a:ea typeface="+mj-ea"/>
                <a:cs typeface="+mj-cs"/>
              </a:rPr>
              <a:t>обслуживанию</a:t>
            </a:r>
            <a:r>
              <a:rPr lang="en-US" sz="1400" kern="1200" dirty="0">
                <a:latin typeface="+mj-lt"/>
                <a:ea typeface="+mj-ea"/>
                <a:cs typeface="+mj-cs"/>
              </a:rPr>
              <a:t>.</a:t>
            </a:r>
            <a:endParaRPr lang="en-US" sz="1400" kern="1200" dirty="0">
              <a:latin typeface="+mj-lt"/>
            </a:endParaRPr>
          </a:p>
          <a:p>
            <a:endParaRPr lang="en-US" sz="1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 descr="Изображение выглядит как текст, зарисовка, диаграмм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E43D95A7-1CCB-D11E-C611-60F4DA16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53" y="771860"/>
            <a:ext cx="4942280" cy="53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7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189E7-0FA0-4EFA-9873-1815B6FC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/>
              <a:t>Принцип работы принтера основан на переводе цифровой информации с компьютера или другого цифрового устройства в физическую печатную форму посредством используемого механизма или технологии печати. В зависимости от используемого механизма нанесения информации на печатный носитель принтеры разделяются на 2 вида: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Рисунок 3" descr="Изображение выглядит как текст, снимок экрана, диаграмма, микрофон&#10;&#10;Автоматически созданное описание">
            <a:extLst>
              <a:ext uri="{FF2B5EF4-FFF2-40B4-BE49-F238E27FC236}">
                <a16:creationId xmlns:a16="http://schemas.microsoft.com/office/drawing/2014/main" id="{3E1D26D8-AEC3-5906-E242-BE677AA9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1" y="778873"/>
            <a:ext cx="4708831" cy="24368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E049C0F-3D94-BFBA-F12A-550D3FDD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71" y="3738815"/>
            <a:ext cx="4708833" cy="236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9AF2F-8D32-9A41-370E-F973D28F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18400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err="1">
                <a:latin typeface="+mj-lt"/>
                <a:ea typeface="+mj-ea"/>
                <a:cs typeface="+mj-cs"/>
              </a:rPr>
              <a:t>Принтеры</a:t>
            </a:r>
            <a:r>
              <a:rPr lang="en-US" sz="28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err="1">
                <a:latin typeface="+mj-lt"/>
                <a:ea typeface="+mj-ea"/>
                <a:cs typeface="+mj-cs"/>
              </a:rPr>
              <a:t>ударного</a:t>
            </a:r>
            <a:r>
              <a:rPr lang="en-US" sz="28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err="1">
                <a:latin typeface="+mj-lt"/>
                <a:ea typeface="+mj-ea"/>
                <a:cs typeface="+mj-cs"/>
              </a:rPr>
              <a:t>типа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(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ударные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принтеры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): 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матричные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, 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лепестковые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(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ромашковые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), 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линейные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(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барабанные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) и </a:t>
            </a:r>
            <a:r>
              <a:rPr lang="en-US" sz="2800" kern="1200" err="1">
                <a:latin typeface="+mj-lt"/>
                <a:ea typeface="+mj-ea"/>
                <a:cs typeface="+mj-cs"/>
              </a:rPr>
              <a:t>цепные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;</a:t>
            </a:r>
            <a:endParaRPr lang="en-US" sz="2800" kern="1200" dirty="0">
              <a:latin typeface="+mj-lt"/>
            </a:endParaRPr>
          </a:p>
        </p:txBody>
      </p:sp>
      <p:pic>
        <p:nvPicPr>
          <p:cNvPr id="7" name="Рисунок 6" descr="Изображение выглядит как принтер, офисные принадлежности, в помещении, пол&#10;&#10;Автоматически созданное описание">
            <a:extLst>
              <a:ext uri="{FF2B5EF4-FFF2-40B4-BE49-F238E27FC236}">
                <a16:creationId xmlns:a16="http://schemas.microsoft.com/office/drawing/2014/main" id="{F8BA0203-E640-D8DE-C291-06E835AA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55" r="11013" b="3"/>
          <a:stretch/>
        </p:blipFill>
        <p:spPr>
          <a:xfrm>
            <a:off x="6099129" y="2558694"/>
            <a:ext cx="2827865" cy="3731891"/>
          </a:xfrm>
          <a:prstGeom prst="rect">
            <a:avLst/>
          </a:prstGeom>
        </p:spPr>
      </p:pic>
      <p:pic>
        <p:nvPicPr>
          <p:cNvPr id="4" name="Рисунок 3" descr="Изображение выглядит как электроника, принтер&#10;&#10;Автоматически созданное описание">
            <a:extLst>
              <a:ext uri="{FF2B5EF4-FFF2-40B4-BE49-F238E27FC236}">
                <a16:creationId xmlns:a16="http://schemas.microsoft.com/office/drawing/2014/main" id="{CC43C612-F38C-E606-5321-75042202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15" r="25503" b="1"/>
          <a:stretch/>
        </p:blipFill>
        <p:spPr>
          <a:xfrm>
            <a:off x="95589" y="2397621"/>
            <a:ext cx="2827865" cy="3731891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принтер&#10;&#10;Автоматически созданное описание">
            <a:extLst>
              <a:ext uri="{FF2B5EF4-FFF2-40B4-BE49-F238E27FC236}">
                <a16:creationId xmlns:a16="http://schemas.microsoft.com/office/drawing/2014/main" id="{BDBFDE83-C57E-0CAA-0395-3B278186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17" r="10800" b="3"/>
          <a:stretch/>
        </p:blipFill>
        <p:spPr>
          <a:xfrm>
            <a:off x="3050196" y="2558694"/>
            <a:ext cx="2827865" cy="3731891"/>
          </a:xfrm>
          <a:prstGeom prst="rect">
            <a:avLst/>
          </a:prstGeom>
        </p:spPr>
      </p:pic>
      <p:pic>
        <p:nvPicPr>
          <p:cNvPr id="8" name="Рисунок 7" descr="Изображение выглядит как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2D81A64B-315A-88FA-B1CF-45BBAACCE0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052" r="34166" b="1"/>
          <a:stretch/>
        </p:blipFill>
        <p:spPr>
          <a:xfrm>
            <a:off x="9176706" y="2558694"/>
            <a:ext cx="2827865" cy="3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E5E5CB-8AF1-78B5-46EC-A4E58723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79" r="14935"/>
          <a:stretch/>
        </p:blipFill>
        <p:spPr>
          <a:xfrm>
            <a:off x="4" y="-6236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4" name="Рисунок 3" descr="Изображение выглядит как электроника, принтер, офисные принадлежности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F475A23D-F0FD-251C-8CD5-00F0CE62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53" b="2"/>
          <a:stretch/>
        </p:blipFill>
        <p:spPr>
          <a:xfrm>
            <a:off x="4675539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Рисунок 6" descr="Изображение выглядит как принтер, в помещении, копировальный 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847121ED-C180-C5A3-6159-A45D2C8D62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17766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6" name="Рисунок 5" descr="Изображение выглядит как принтер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CCF278BF-67A1-D6BC-44D3-5709EC4CA5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503" b="4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8" name="Рисунок 7" descr="Изображение выглядит как человек, офисные принадлежности, принтер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3EA18E0E-C79B-4553-2619-80CA29411F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727"/>
          <a:stretch/>
        </p:blipFill>
        <p:spPr>
          <a:xfrm>
            <a:off x="2013796" y="2661900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14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0226E-1079-B555-1673-CA861EEE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Принтеры</a:t>
            </a: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безударного</a:t>
            </a: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типа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3D </a:t>
            </a:r>
            <a:r>
              <a:rPr lang="en-US" sz="2400" err="1">
                <a:solidFill>
                  <a:srgbClr val="FFFFFF"/>
                </a:solidFill>
                <a:ea typeface="+mj-lt"/>
                <a:cs typeface="+mj-lt"/>
              </a:rPr>
              <a:t>принтеры</a:t>
            </a:r>
            <a:r>
              <a:rPr lang="en-US" sz="2400" kern="1200" dirty="0">
                <a:solidFill>
                  <a:srgbClr val="FFFFFF"/>
                </a:solidFill>
                <a:ea typeface="+mj-lt"/>
                <a:cs typeface="+mj-lt"/>
              </a:rPr>
              <a:t>, </a:t>
            </a:r>
            <a:r>
              <a:rPr lang="en-US" sz="2400" kern="1200" err="1">
                <a:solidFill>
                  <a:srgbClr val="FFFFFF"/>
                </a:solidFill>
                <a:ea typeface="+mj-lt"/>
                <a:cs typeface="+mj-lt"/>
              </a:rPr>
              <a:t>лазерные</a:t>
            </a:r>
            <a:r>
              <a:rPr lang="en-US" sz="2400" kern="1200" dirty="0">
                <a:solidFill>
                  <a:srgbClr val="FFFFFF"/>
                </a:solidFill>
                <a:ea typeface="+mj-lt"/>
                <a:cs typeface="+mj-lt"/>
              </a:rPr>
              <a:t>, </a:t>
            </a:r>
            <a:r>
              <a:rPr lang="en-US" sz="2400" err="1">
                <a:solidFill>
                  <a:srgbClr val="FFFFFF"/>
                </a:solidFill>
                <a:ea typeface="+mj-lt"/>
                <a:cs typeface="+mj-lt"/>
              </a:rPr>
              <a:t>струйные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, </a:t>
            </a:r>
            <a:r>
              <a:rPr lang="en-US" sz="2400" kern="1200" err="1">
                <a:solidFill>
                  <a:srgbClr val="FFFFFF"/>
                </a:solidFill>
                <a:ea typeface="+mj-lt"/>
                <a:cs typeface="+mj-lt"/>
              </a:rPr>
              <a:t>сублимационные</a:t>
            </a:r>
            <a:r>
              <a:rPr lang="en-US" sz="2400" kern="1200" dirty="0">
                <a:solidFill>
                  <a:srgbClr val="FFFFFF"/>
                </a:solidFill>
                <a:ea typeface="+mj-lt"/>
                <a:cs typeface="+mj-lt"/>
              </a:rPr>
              <a:t>, </a:t>
            </a:r>
            <a:r>
              <a:rPr lang="en-US" sz="2400" err="1">
                <a:solidFill>
                  <a:srgbClr val="FFFFFF"/>
                </a:solidFill>
                <a:ea typeface="+mj-lt"/>
                <a:cs typeface="+mj-lt"/>
              </a:rPr>
              <a:t>термальные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, </a:t>
            </a:r>
            <a:r>
              <a:rPr lang="en-US" sz="2400" err="1">
                <a:solidFill>
                  <a:srgbClr val="FFFFFF"/>
                </a:solidFill>
                <a:ea typeface="+mj-lt"/>
                <a:cs typeface="+mj-lt"/>
              </a:rPr>
              <a:t>принтер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400" kern="1200" dirty="0">
                <a:solidFill>
                  <a:srgbClr val="FFFFFF"/>
                </a:solidFill>
                <a:ea typeface="+mj-lt"/>
                <a:cs typeface="+mj-lt"/>
              </a:rPr>
              <a:t>с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j-lt"/>
                <a:cs typeface="+mj-lt"/>
              </a:rPr>
              <a:t>черными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400" kern="1200" err="1">
                <a:solidFill>
                  <a:srgbClr val="FFFFFF"/>
                </a:solidFill>
                <a:ea typeface="+mj-lt"/>
                <a:cs typeface="+mj-lt"/>
              </a:rPr>
              <a:t>чернилами</a:t>
            </a:r>
            <a:endParaRPr lang="ru-RU"/>
          </a:p>
        </p:txBody>
      </p:sp>
      <p:pic>
        <p:nvPicPr>
          <p:cNvPr id="5" name="Рисунок 4" descr="Изображение выглядит как принтер, пол&#10;&#10;Автоматически созданное описание">
            <a:extLst>
              <a:ext uri="{FF2B5EF4-FFF2-40B4-BE49-F238E27FC236}">
                <a16:creationId xmlns:a16="http://schemas.microsoft.com/office/drawing/2014/main" id="{E6B47A0A-F877-6A25-9F68-794C4279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" b="1676"/>
          <a:stretch/>
        </p:blipFill>
        <p:spPr>
          <a:xfrm>
            <a:off x="2261968" y="1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59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BE445-2C15-96F3-B43E-FC3DC399C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МФУ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Многофункциональное устройство — одновременно выполняет функции принтера, сканера и ксерокса.  МФУ чаще используется в офисах, но есть также и компактные модели для дома. Существуют струйные и лазерные МФУ.</a:t>
            </a:r>
          </a:p>
          <a:p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 descr="Изображение выглядит как электроника, копировальный аппарат, принтер&#10;&#10;Автоматически созданное описание">
            <a:extLst>
              <a:ext uri="{FF2B5EF4-FFF2-40B4-BE49-F238E27FC236}">
                <a16:creationId xmlns:a16="http://schemas.microsoft.com/office/drawing/2014/main" id="{C96EE653-B45A-BF44-F3F2-BC578478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526222"/>
            <a:ext cx="4942280" cy="38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земля, пол, коробка, чемодан&#10;&#10;Автоматически созданное описание">
            <a:extLst>
              <a:ext uri="{FF2B5EF4-FFF2-40B4-BE49-F238E27FC236}">
                <a16:creationId xmlns:a16="http://schemas.microsoft.com/office/drawing/2014/main" id="{6C9C4AE9-B3D1-43C3-47A3-50B07E3FF4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64B30-7F04-6CB7-563E-5E5ED90C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Вывод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8BE20-314C-A185-1D9A-8658DF4DD904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Современные принтеры совершенно не похожи на свои первые аналоги ни по внешнему виду, ни по функционалу. Вполне возможно, что в ближайшем будущем производители этой техники продолжат удивлять нас новыми необычными открытиями.</a:t>
            </a:r>
          </a:p>
        </p:txBody>
      </p:sp>
    </p:spTree>
    <p:extLst>
      <p:ext uri="{BB962C8B-B14F-4D97-AF65-F5344CB8AC3E}">
        <p14:creationId xmlns:p14="http://schemas.microsoft.com/office/powerpoint/2010/main" val="375868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колесо, инжиниринг, машина, автокомпонент&#10;&#10;Автоматически созданное описание">
            <a:extLst>
              <a:ext uri="{FF2B5EF4-FFF2-40B4-BE49-F238E27FC236}">
                <a16:creationId xmlns:a16="http://schemas.microsoft.com/office/drawing/2014/main" id="{5AEC3623-FF08-1C46-57E7-9B30182C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37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445F5-61F1-FFC0-F244-322171B8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900"/>
              <a:t>Попытка создания первого принтера была предпринята еще в 1834 году. Его изобретателем стал английский математик Чарльз Бэббидж. Свое устройство он назвал «самопечатающей машиной». Оно было невероятно сложным, весило около 5 тонн и комплектовалось из 10 000 деталей. Попытка оказалась неудачной, машина не работала.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71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7DD36E-87B3-E5E4-CD5F-11D5FCE8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/>
              <a:t>Первый лепестковый принтер появился в продаже в 1953 году. Он был создан компанией Remington-Rand и получил название UNIPRINTER. Устройство могло печатать до 600 строк в минуту и сильно напоминало обычную печатную машинку. Его основным элементом был вращающийся вокруг оси диск в виде ромашки с расположенными на лепестках символами. Он и послужил основой для названия технологии печати.</a:t>
            </a:r>
          </a:p>
        </p:txBody>
      </p:sp>
      <p:pic>
        <p:nvPicPr>
          <p:cNvPr id="4" name="Рисунок 3" descr="Изображение выглядит как круг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56397E0B-5601-F90E-DEC7-F513A6D9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16" r="536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093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127E9-DD4A-71CD-E8B7-B1754A1E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Первый матричный принтер был создан в 1964 году корпорацией Seiko Epson. Он работал по другой технологии и формировал изображение из точек. Крупнейшим производителем таких устройств стала компания Centronics Data Computer.</a:t>
            </a:r>
          </a:p>
        </p:txBody>
      </p:sp>
      <p:pic>
        <p:nvPicPr>
          <p:cNvPr id="4" name="Рисунок 3" descr="Изображение выглядит как офисные принадлежности, в помещении, одежда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44BD2CBB-3454-8EB9-698A-D3CCB84F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19" r="1561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22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2B797-EFF6-E655-3F2F-84066D81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Основой для лазерных принтеров стал электрографический метод печати. Он был изобретен Честером Карлсоном еще в 1938 году, но первое устройство было изготовлено только в 1971 году и называлось EARS. Его создателем стал сотрудник компании Xerox Гэри Старквеатор.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95112-EFEC-E4E4-3A77-B219CB299B44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Принтер оказался неудачным и в продажу не попал. Доработка потребовала нескольких лет и только в 1977 году была выпущена первая коммерческая модель принтера – Xerox 9700 Electronic Printing System.</a:t>
            </a:r>
          </a:p>
        </p:txBody>
      </p:sp>
      <p:pic>
        <p:nvPicPr>
          <p:cNvPr id="5" name="Рисунок 4" descr="Изображение выглядит как в помещении, стена, офисные принадлежности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AA2E1E08-FC54-FFE4-AFA9-A47239EE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32" r="1507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258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496A-7671-0037-2E65-1564A507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Эволюция принтеров на протяжении нескольких десятков лет неизменно сопровождается любопытными открытиями. Так, интересным направлением для переноса изображения на бумагу является твердочернильная печать.</a:t>
            </a:r>
          </a:p>
        </p:txBody>
      </p:sp>
      <p:pic>
        <p:nvPicPr>
          <p:cNvPr id="4" name="Рисунок 3" descr="Изображение выглядит как офисные принадлежности, человек, в помещении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F08F24FE-5D65-9E34-D9E6-6AB55974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06" r="21921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496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C6FCB-6E17-2C7A-5017-3D0EA279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Компания Hewlett-Packard отметилась целым рядом изобретений. Наиболее известными среди них стало создание 3D-сканеров и разработка технологии облачной печати. 3D-сканер TopShotLaserjet Pro M275 был создан в 2011 году.</a:t>
            </a:r>
          </a:p>
        </p:txBody>
      </p:sp>
      <p:pic>
        <p:nvPicPr>
          <p:cNvPr id="4" name="Рисунок 3" descr="Изображение выглядит как электроника, проектор, в помещении, камера&#10;&#10;Автоматически созданное описание">
            <a:extLst>
              <a:ext uri="{FF2B5EF4-FFF2-40B4-BE49-F238E27FC236}">
                <a16:creationId xmlns:a16="http://schemas.microsoft.com/office/drawing/2014/main" id="{F278FC41-0435-9581-92FA-12685A59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62" r="2142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437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в помещении, пол&#10;&#10;Автоматически созданное описание">
            <a:extLst>
              <a:ext uri="{FF2B5EF4-FFF2-40B4-BE49-F238E27FC236}">
                <a16:creationId xmlns:a16="http://schemas.microsoft.com/office/drawing/2014/main" id="{496FA9E9-21D8-AA58-A9A1-A59857AC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21" r="30845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9F35C-465B-14BF-5682-FF746BEC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Настоящим прорывом стало изобретение технологии 3D-печати. Ее основоположником является Чак Халл. Первый 3D-принтер был создан в 1988 году компанией 3D Systems, а в 1993 году началось их массовое производство.</a:t>
            </a:r>
          </a:p>
        </p:txBody>
      </p:sp>
      <p:pic>
        <p:nvPicPr>
          <p:cNvPr id="4" name="Рисунок 3" descr="Изображение выглядит как игрушк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E73C028A-1A3B-47C4-A80B-371CB645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48" r="3479" b="3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563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электроника, принтер, в помещении, пол&#10;&#10;Автоматически созданное описание">
            <a:extLst>
              <a:ext uri="{FF2B5EF4-FFF2-40B4-BE49-F238E27FC236}">
                <a16:creationId xmlns:a16="http://schemas.microsoft.com/office/drawing/2014/main" id="{6F51053A-BA3A-C582-48D9-96E08F62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03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Материальная собственность, чек&#10;&#10;Автоматически созданное описание">
            <a:extLst>
              <a:ext uri="{FF2B5EF4-FFF2-40B4-BE49-F238E27FC236}">
                <a16:creationId xmlns:a16="http://schemas.microsoft.com/office/drawing/2014/main" id="{8744B815-84A9-4248-F93B-53D63783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697" r="2" b="23602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9" name="Freeform: Shape 15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3CE8D-0A4B-5992-086C-838DED5F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При́нтер,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внешнее устройство ЭВМ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используемое 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5"/>
              </a:rPr>
              <a:t>компьютерами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и другими цифровыми устройствами для создания физических копий цифровых документов, 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6"/>
              </a:rPr>
              <a:t>изображений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или графики на различных типах 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7"/>
              </a:rPr>
              <a:t>носителей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(бумага, прозрачные плёнки, этикетки и др.). Перевод электронных 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8"/>
              </a:rPr>
              <a:t>данных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в читаемый формат на физический носитель осуществляется с использованием 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9"/>
              </a:rPr>
              <a:t>чернил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 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10"/>
              </a:rPr>
              <a:t>тонера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или других способов 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11"/>
              </a:rPr>
              <a:t>печати</a:t>
            </a: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5093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Тема: Принтеры</vt:lpstr>
      <vt:lpstr>Попытка создания первого принтера была предпринята еще в 1834 году. Его изобретателем стал английский математик Чарльз Бэббидж. Свое устройство он назвал «самопечатающей машиной». Оно было невероятно сложным, весило около 5 тонн и комплектовалось из 10 000 деталей. Попытка оказалась неудачной, машина не работала.</vt:lpstr>
      <vt:lpstr>Первый лепестковый принтер появился в продаже в 1953 году. Он был создан компанией Remington-Rand и получил название UNIPRINTER. Устройство могло печатать до 600 строк в минуту и сильно напоминало обычную печатную машинку. Его основным элементом был вращающийся вокруг оси диск в виде ромашки с расположенными на лепестках символами. Он и послужил основой для названия технологии печати.</vt:lpstr>
      <vt:lpstr>Первый матричный принтер был создан в 1964 году корпорацией Seiko Epson. Он работал по другой технологии и формировал изображение из точек. Крупнейшим производителем таких устройств стала компания Centronics Data Computer.</vt:lpstr>
      <vt:lpstr>Основой для лазерных принтеров стал электрографический метод печати. Он был изобретен Честером Карлсоном еще в 1938 году, но первое устройство было изготовлено только в 1971 году и называлось EARS. Его создателем стал сотрудник компании Xerox Гэри Старквеатор.</vt:lpstr>
      <vt:lpstr>Эволюция принтеров на протяжении нескольких десятков лет неизменно сопровождается любопытными открытиями. Так, интересным направлением для переноса изображения на бумагу является твердочернильная печать.</vt:lpstr>
      <vt:lpstr>Компания Hewlett-Packard отметилась целым рядом изобретений. Наиболее известными среди них стало создание 3D-сканеров и разработка технологии облачной печати. 3D-сканер TopShotLaserjet Pro M275 был создан в 2011 году.</vt:lpstr>
      <vt:lpstr>Настоящим прорывом стало изобретение технологии 3D-печати. Ее основоположником является Чак Халл. Первый 3D-принтер был создан в 1988 году компанией 3D Systems, а в 1993 году началось их массовое производство.</vt:lpstr>
      <vt:lpstr>При́нтер, внешнее устройство ЭВМ, используемое компьютерами и другими цифровыми устройствами для создания физических копий цифровых документов, изображений или графики на различных типах носителей (бумага, прозрачные плёнки, этикетки и др.). Перевод электронных данных в читаемый формат на физический носитель осуществляется с использованием чернил, тонера или других способов печати.</vt:lpstr>
      <vt:lpstr>Принтер состоит из следующих ключевых компонентов: Входной лоток (устройство подачи) – место, куда загружаются материалы для печати; бумагопроводящий тракт – совокупность роликов и направляющих, которые транспортируют печатный носитель через принтер; механизм печати – основной компонент, отвечающий за создание печатной продукции, включающий печатающую головку (для струйных принтеров), лазерный узел (для лазерных принтеров) или механизм печатающей головки (для матричных принтеров); выходной лоток – место, куда отпечатанные страницы доставляются и собираются после их печати; панель управления, позволяющая выбирать параметры печати, проверять уровень чернил или тонера, а также выполнять задачи по обслуживанию. </vt:lpstr>
      <vt:lpstr>Принцип работы принтера основан на переводе цифровой информации с компьютера или другого цифрового устройства в физическую печатную форму посредством используемого механизма или технологии печати. В зависимости от используемого механизма нанесения информации на печатный носитель принтеры разделяются на 2 вида:</vt:lpstr>
      <vt:lpstr>Принтеры ударного типа (ударные принтеры): матричные, лепестковые (ромашковые), линейные (барабанные) и цепные;</vt:lpstr>
      <vt:lpstr>Принтеры безударного типа: 3D принтеры, лазерные, струйные, сублимационные, термальные, принтер с черными чернилами</vt:lpstr>
      <vt:lpstr>МФУ Многофункциональное устройство — одновременно выполняет функции принтера, сканера и ксерокса.  МФУ чаще используется в офисах, но есть также и компактные модели для дома. Существуют струйные и лазерные МФУ. 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129</cp:revision>
  <dcterms:created xsi:type="dcterms:W3CDTF">2024-11-25T13:51:10Z</dcterms:created>
  <dcterms:modified xsi:type="dcterms:W3CDTF">2024-11-25T15:00:45Z</dcterms:modified>
</cp:coreProperties>
</file>